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9" r:id="rId2"/>
    <p:sldId id="257" r:id="rId3"/>
    <p:sldId id="258" r:id="rId4"/>
    <p:sldId id="259" r:id="rId5"/>
  </p:sldIdLst>
  <p:sldSz cx="9906000" cy="6858000" type="A4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a Guerrini" initials="F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B38"/>
    <a:srgbClr val="00B050"/>
    <a:srgbClr val="73B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5326" autoAdjust="0"/>
  </p:normalViewPr>
  <p:slideViewPr>
    <p:cSldViewPr snapToGrid="0" showGuides="1">
      <p:cViewPr varScale="1">
        <p:scale>
          <a:sx n="113" d="100"/>
          <a:sy n="113" d="100"/>
        </p:scale>
        <p:origin x="1974" y="102"/>
      </p:cViewPr>
      <p:guideLst>
        <p:guide orient="horz" pos="2160"/>
        <p:guide pos="4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5558" tIns="47780" rIns="95558" bIns="4778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41458"/>
          </a:xfrm>
          <a:prstGeom prst="rect">
            <a:avLst/>
          </a:prstGeom>
        </p:spPr>
        <p:txBody>
          <a:bodyPr vert="horz" lIns="95558" tIns="47780" rIns="95558" bIns="47780" rtlCol="0"/>
          <a:lstStyle>
            <a:lvl1pPr algn="r">
              <a:defRPr sz="1300"/>
            </a:lvl1pPr>
          </a:lstStyle>
          <a:p>
            <a:fld id="{B88393D8-3304-46F0-8084-5E9C447E061B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09938" y="850900"/>
            <a:ext cx="330835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80" rIns="95558" bIns="4778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823" y="3271383"/>
            <a:ext cx="7942580" cy="2676585"/>
          </a:xfrm>
          <a:prstGeom prst="rect">
            <a:avLst/>
          </a:prstGeom>
        </p:spPr>
        <p:txBody>
          <a:bodyPr vert="horz" lIns="95558" tIns="47780" rIns="95558" bIns="4778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2231" cy="341457"/>
          </a:xfrm>
          <a:prstGeom prst="rect">
            <a:avLst/>
          </a:prstGeom>
        </p:spPr>
        <p:txBody>
          <a:bodyPr vert="horz" lIns="95558" tIns="47780" rIns="95558" bIns="4778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4271" y="6456220"/>
            <a:ext cx="4302231" cy="341457"/>
          </a:xfrm>
          <a:prstGeom prst="rect">
            <a:avLst/>
          </a:prstGeom>
        </p:spPr>
        <p:txBody>
          <a:bodyPr vert="horz" lIns="95558" tIns="47780" rIns="95558" bIns="47780" rtlCol="0" anchor="b"/>
          <a:lstStyle>
            <a:lvl1pPr algn="r">
              <a:defRPr sz="1300"/>
            </a:lvl1pPr>
          </a:lstStyle>
          <a:p>
            <a:fld id="{E5A28B94-7B89-4DF9-8141-6484324EAF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54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F9E7-5E70-458C-8BDE-213DBFE86A69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62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44E-C34E-4002-83AC-91D94F949D37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9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8D6D-1C55-48C7-84E1-62246461EF5F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31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687-4CC0-403E-BE2F-B661DA529FDB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2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5FC3-28B5-4863-A8D5-B9BC5A662244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0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5483-6949-4467-8DDB-C18265CEBBD0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4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2C65-1F50-4C5F-8AF2-24D749CFA1B9}" type="datetime1">
              <a:rPr lang="it-IT" smtClean="0"/>
              <a:t>31/03/2025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81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26C-360B-4421-B81E-D6F25273DFC3}" type="datetime1">
              <a:rPr lang="it-IT" smtClean="0"/>
              <a:t>31/03/2025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7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70C4-02C0-4090-ADFE-79F6FC660F56}" type="datetime1">
              <a:rPr lang="it-IT" smtClean="0"/>
              <a:t>31/03/2025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1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47CD-FD3D-4225-9F5F-1CBCA462B393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09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F094-B113-468C-885B-93B26DC9F745}" type="datetime1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47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4CE3-3E70-4E53-9C6B-74966205AAAA}" type="datetime1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6BC6-B674-44A5-BA90-F6B579487F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uacod@asst-lodi.i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scicolosanitario.regione.lombardia.it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hplo.asst-lodi.it/SIOC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hyperlink" Target="mailto:prevenzione.psicologica@asst-lodi.i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hyperlink" Target="mailto:vaccinazioni.casale@asst-lodi.it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5" y="5819237"/>
            <a:ext cx="948331" cy="94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0677" y="6060223"/>
            <a:ext cx="452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Viale Gandolfi, 2 - Codogno (LO)</a:t>
            </a:r>
          </a:p>
          <a:p>
            <a:r>
              <a:rPr lang="it-IT" sz="1200" dirty="0"/>
              <a:t>www.asst-lodi.it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B70F58-A8DE-4E66-A787-4499773C1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049" y="5902214"/>
            <a:ext cx="1424960" cy="7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8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89DBD4F-471F-7304-656C-B16723CEE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4"/>
          <a:stretch/>
        </p:blipFill>
        <p:spPr>
          <a:xfrm>
            <a:off x="-101029" y="8878"/>
            <a:ext cx="10007029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73FB3A9-19EE-C3F4-98A8-051DC9E8C0CB}"/>
              </a:ext>
            </a:extLst>
          </p:cNvPr>
          <p:cNvSpPr/>
          <p:nvPr/>
        </p:nvSpPr>
        <p:spPr>
          <a:xfrm>
            <a:off x="6247515" y="1457164"/>
            <a:ext cx="2507530" cy="1446549"/>
          </a:xfrm>
          <a:prstGeom prst="rect">
            <a:avLst/>
          </a:prstGeom>
          <a:solidFill>
            <a:srgbClr val="016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89B554-A56C-CDC8-152F-0DD85FF2CD8E}"/>
              </a:ext>
            </a:extLst>
          </p:cNvPr>
          <p:cNvSpPr txBox="1"/>
          <p:nvPr/>
        </p:nvSpPr>
        <p:spPr>
          <a:xfrm>
            <a:off x="6255752" y="1457163"/>
            <a:ext cx="2924108" cy="1615827"/>
          </a:xfrm>
          <a:prstGeom prst="rect">
            <a:avLst/>
          </a:prstGeom>
          <a:solidFill>
            <a:srgbClr val="017B38"/>
          </a:solidFill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La Casa della Comunità (CDC) di C</a:t>
            </a:r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odogno  </a:t>
            </a:r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è gestita dalla ASST Lodi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Distretto Basso Lodigiano</a:t>
            </a:r>
            <a:endParaRPr lang="it-IT" sz="1100" dirty="0">
              <a:solidFill>
                <a:schemeClr val="bg1"/>
              </a:solidFill>
              <a:effectLst/>
              <a:latin typeface="Acumin Pro ExtraCondensed" panose="020B0508020202020204" pitchFamily="34" charset="77"/>
            </a:endParaRPr>
          </a:p>
          <a:p>
            <a:endParaRPr lang="it-IT" sz="1100" dirty="0">
              <a:solidFill>
                <a:schemeClr val="bg1"/>
              </a:solidFill>
              <a:effectLst/>
              <a:latin typeface="Acumin Pro ExtraCondensed" panose="020B0508020202020204" pitchFamily="34" charset="77"/>
            </a:endParaRPr>
          </a:p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Ufficio Relazioni con il Pubblico:</a:t>
            </a:r>
          </a:p>
          <a:p>
            <a:r>
              <a:rPr lang="it-IT" sz="1100" dirty="0">
                <a:solidFill>
                  <a:schemeClr val="bg1"/>
                </a:solidFill>
                <a:effectLst/>
                <a:latin typeface="Acumin Pro ExtraCondensed" panose="020B0508020202020204" pitchFamily="34" charset="77"/>
              </a:rPr>
              <a:t>URP - ASST Lodi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dal lunedì al venerdì 8-17 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tel. 0371.372975</a:t>
            </a:r>
          </a:p>
          <a:p>
            <a:r>
              <a:rPr lang="it-IT" sz="1100" dirty="0">
                <a:solidFill>
                  <a:schemeClr val="bg1"/>
                </a:solidFill>
                <a:latin typeface="Acumin Pro ExtraCondensed" panose="020B0508020202020204" pitchFamily="34" charset="77"/>
              </a:rPr>
              <a:t>urp@asst-lodi.it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7C9EB5-448E-430F-8D8A-830A02DABC68}"/>
              </a:ext>
            </a:extLst>
          </p:cNvPr>
          <p:cNvSpPr txBox="1"/>
          <p:nvPr/>
        </p:nvSpPr>
        <p:spPr>
          <a:xfrm>
            <a:off x="6075768" y="3464765"/>
            <a:ext cx="31040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PUNTO UNICO DI ACCESSO – PUA</a:t>
            </a: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Servizio di accoglienza socio-sanitaria integrata volto a informare ed orientare gli utenti nella fruizione dei servizi socio-sanitari e socio-assistenziali.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Si accettano</a:t>
            </a:r>
            <a:r>
              <a:rPr lang="it-IT" sz="900" b="0" i="0" u="none" strike="noStrike" baseline="0" dirty="0">
                <a:latin typeface="Arial" panose="020B0604020202020204" pitchFamily="34" charset="0"/>
              </a:rPr>
              <a:t> richieste per attivazione ADI, protesica, farmaci territoriale</a:t>
            </a:r>
            <a:r>
              <a:rPr lang="it-IT" sz="900" dirty="0">
                <a:latin typeface="Arial" panose="020B0604020202020204" pitchFamily="34" charset="0"/>
              </a:rPr>
              <a:t>.</a:t>
            </a:r>
            <a:endParaRPr lang="it-IT" sz="900" b="1" i="0" u="none" strike="noStrike" baseline="0" dirty="0">
              <a:latin typeface="Arial" panose="020B0604020202020204" pitchFamily="34" charset="0"/>
            </a:endParaRP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b="0" i="0" u="none" strike="noStrike" baseline="0" dirty="0">
                <a:latin typeface="Arial" panose="020B0604020202020204" pitchFamily="34" charset="0"/>
              </a:rPr>
              <a:t>E’ presente IFeC e Assistente Sociale, si effettuano valutazioni dei bisogni di salute della persona e attivazione dei servizi per i cittadini in situazione di fragilità e cronicità.</a:t>
            </a:r>
          </a:p>
          <a:p>
            <a:pPr algn="just"/>
            <a:endParaRPr lang="it-IT" sz="900" b="0" i="0" u="none" strike="noStrike" baseline="0" dirty="0">
              <a:latin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Accesso diretto senza necessità di prenotazione, negli orari di apertura. </a:t>
            </a:r>
          </a:p>
          <a:p>
            <a:pPr algn="just"/>
            <a:endParaRPr lang="it-IT" sz="900" dirty="0">
              <a:latin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Dal Lunedì al Venerdì: 10.00 –12.30 e 14.00–15.30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Tel. 0377 465352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</a:rPr>
              <a:t>mail: </a:t>
            </a:r>
            <a:r>
              <a:rPr lang="it-IT" sz="900" b="1" dirty="0">
                <a:latin typeface="Arial" panose="020B0604020202020204" pitchFamily="34" charset="0"/>
                <a:hlinkClick r:id="rId3"/>
              </a:rPr>
              <a:t>puacod@asst-lodi.it</a:t>
            </a:r>
            <a:endParaRPr lang="it-IT" sz="900" b="1" dirty="0">
              <a:latin typeface="Arial" panose="020B0604020202020204" pitchFamily="34" charset="0"/>
            </a:endParaRPr>
          </a:p>
          <a:p>
            <a:pPr algn="just"/>
            <a:endParaRPr lang="it-IT" sz="900" dirty="0">
              <a:latin typeface="Arial" panose="020B0604020202020204" pitchFamily="34" charset="0"/>
            </a:endParaRPr>
          </a:p>
          <a:p>
            <a:pPr algn="just"/>
            <a:endParaRPr lang="it-IT" sz="900" dirty="0">
              <a:latin typeface="Arial" panose="020B0604020202020204" pitchFamily="34" charset="0"/>
            </a:endParaRPr>
          </a:p>
          <a:p>
            <a:pPr algn="just"/>
            <a:r>
              <a:rPr lang="it-IT" sz="800" dirty="0">
                <a:latin typeface="Arial" panose="020B0604020202020204" pitchFamily="34" charset="0"/>
              </a:rPr>
              <a:t>Aprile 2025</a:t>
            </a:r>
            <a:endParaRPr lang="it-IT" sz="8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17814B-2B42-4731-A695-AA0FEEA60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755" y="3429000"/>
            <a:ext cx="546018" cy="5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772FDC8-5C1E-6F97-7A75-8EFEE8AD1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0" y="-14157"/>
            <a:ext cx="4953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682F610-17EC-F629-BFBF-1F417DE0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2146"/>
          <a:stretch/>
        </p:blipFill>
        <p:spPr>
          <a:xfrm>
            <a:off x="5010188" y="-18106"/>
            <a:ext cx="5413036" cy="6858000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3D0EA5F-8E9E-A59F-2742-5695A9E7D5D8}"/>
              </a:ext>
            </a:extLst>
          </p:cNvPr>
          <p:cNvSpPr txBox="1"/>
          <p:nvPr/>
        </p:nvSpPr>
        <p:spPr>
          <a:xfrm>
            <a:off x="1114269" y="1537075"/>
            <a:ext cx="361125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UNICO DI PRENOTAZIONE – CUP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Le prenotazioni di visite ed esami possono essere prenotate con impegnativa del 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medico: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presso lo sportello </a:t>
            </a: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 lunedì al venerdì 8.00 – 16.50;</a:t>
            </a:r>
            <a:r>
              <a:rPr kumimoji="0" lang="it-IT" sz="9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sabato dalle 8 alle 12</a:t>
            </a:r>
            <a:endParaRPr kumimoji="0" lang="it-IT" sz="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Telefonando al numero verde: rete fissa 8</a:t>
            </a:r>
            <a:r>
              <a:rPr kumimoji="0" lang="it-IT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00.638.63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8, rete mobile 02.999.599 (dal lunedì al sabato 8.00-20.00)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Accedendo a</a:t>
            </a:r>
            <a:r>
              <a:rPr kumimoji="0" lang="it-IT" sz="1000" i="0" u="none" strike="noStrike" kern="1200" cap="none" spc="0" normalizeH="0" baseline="0" noProof="0" dirty="0">
                <a:ln>
                  <a:noFill/>
                </a:ln>
                <a:solidFill>
                  <a:srgbClr val="EE7B08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: </a:t>
            </a:r>
            <a:r>
              <a:rPr kumimoji="0" lang="it-IT" sz="1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prenotasalute.regione.lombardia.it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umin Pro ExtraCondensed Med" panose="020B0508020202020204" pitchFamily="34" charset="77"/>
                <a:ea typeface="+mn-ea"/>
                <a:cs typeface="+mn-cs"/>
              </a:rPr>
              <a:t>Recandosi presso le farmacie del territorio aderenti</a:t>
            </a:r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E67F629-3366-633F-D3B5-82B931B87C05}"/>
              </a:ext>
            </a:extLst>
          </p:cNvPr>
          <p:cNvSpPr txBox="1"/>
          <p:nvPr/>
        </p:nvSpPr>
        <p:spPr>
          <a:xfrm>
            <a:off x="6229973" y="3511002"/>
            <a:ext cx="36583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CONSULTORIO FAMILIARE </a:t>
            </a:r>
            <a:endParaRPr lang="it-IT" sz="1400" b="1" dirty="0">
              <a:solidFill>
                <a:srgbClr val="008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Servizi per la salute della donna, della famiglia, della coppia e del singolo nelle diverse fasi della vita.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Programmi di Screening di prevenzione tumore al collo dell’utero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diretto alla segreteria: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Lunedì dalle 9.00 alle 12.30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Giovedì dalle 9.00 alle 12.30 e dalle 13.30 alle 15.30    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Tel. 0377465561. Visite, colloqui ed attività su appuntamento.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consultorio.familiare@asst-lodi.it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3E47BCF-FF20-48B3-BA2D-667D169B3B7C}"/>
              </a:ext>
            </a:extLst>
          </p:cNvPr>
          <p:cNvSpPr txBox="1"/>
          <p:nvPr/>
        </p:nvSpPr>
        <p:spPr>
          <a:xfrm>
            <a:off x="1076904" y="5037897"/>
            <a:ext cx="343800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PRELIEVI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diretto senza prenotazione con l’impegnativa del medico. Dal lunedì al venerdì dalle 7.30 alle 9.30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Sabato: solo su prenotazione tramite CUP aziendali</a:t>
            </a:r>
          </a:p>
          <a:p>
            <a:pPr algn="just"/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Prelievi pediatrici: su prenotazione il lunedì e il mercoledì dalle 8 alle 10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F70F63-8C05-4A7F-9747-874B8BA58B1B}"/>
              </a:ext>
            </a:extLst>
          </p:cNvPr>
          <p:cNvSpPr txBox="1"/>
          <p:nvPr/>
        </p:nvSpPr>
        <p:spPr>
          <a:xfrm>
            <a:off x="6229973" y="1244687"/>
            <a:ext cx="36583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INFERMIERI DI FAMIGLIA E DI COMUNITÀ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Presa in carico delle persone con patologie croniche, educazione sanitaria alla famiglia ed alla comunità in collaborazione con il Medico di medicina generale e Pediatri di Libera Scelta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rivolgersi al PUA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: infermieredicomunita@asst-lodi.it</a:t>
            </a:r>
          </a:p>
          <a:p>
            <a:endParaRPr lang="it-IT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AMBULATORIO INFERMIERISTICO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con richiesta del medico. Prenotazione presso gli sportelli CUP dell’azienda.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cupcdc@asst-lodi.it 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(inviare copia prescrizione, recapito telefonico  per fissare l’appuntamento)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Ambulatorio N° 1 -   1^ Piano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Orario apertura: 9.00-11.00 Lunedì – Mercoledì - Venerdì</a:t>
            </a:r>
            <a:endParaRPr lang="it-IT" sz="1400" b="1" dirty="0">
              <a:latin typeface="Acumin Pro ExtraCondensed" panose="020B0508020202020204" pitchFamily="34" charset="77"/>
            </a:endParaRPr>
          </a:p>
        </p:txBody>
      </p:sp>
      <p:pic>
        <p:nvPicPr>
          <p:cNvPr id="24" name="Immagine 51">
            <a:extLst>
              <a:ext uri="{FF2B5EF4-FFF2-40B4-BE49-F238E27FC236}">
                <a16:creationId xmlns:a16="http://schemas.microsoft.com/office/drawing/2014/main" id="{2B65C73E-F59E-4EE5-829B-189CD7AA44F7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322402" y="4926774"/>
            <a:ext cx="728640" cy="728640"/>
          </a:xfrm>
          <a:prstGeom prst="rect">
            <a:avLst/>
          </a:prstGeom>
          <a:ln>
            <a:noFill/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C76F71C-B27C-48D9-B33C-6AB6E36268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9846" y="2337294"/>
            <a:ext cx="566058" cy="548688"/>
          </a:xfrm>
          <a:prstGeom prst="rect">
            <a:avLst/>
          </a:prstGeom>
        </p:spPr>
      </p:pic>
      <p:pic>
        <p:nvPicPr>
          <p:cNvPr id="30" name="Immagine 31">
            <a:extLst>
              <a:ext uri="{FF2B5EF4-FFF2-40B4-BE49-F238E27FC236}">
                <a16:creationId xmlns:a16="http://schemas.microsoft.com/office/drawing/2014/main" id="{3E0153A9-F360-47B1-9886-D2D3C0C174F5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297892" y="1518420"/>
            <a:ext cx="720812" cy="731962"/>
          </a:xfrm>
          <a:prstGeom prst="rect">
            <a:avLst/>
          </a:prstGeom>
          <a:ln>
            <a:noFill/>
          </a:ln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62E282F5-96A1-479F-8F6A-36735027E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460" y="1357570"/>
            <a:ext cx="526831" cy="526831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FBBAD82-D34B-4AF2-AC90-94BADB842580}"/>
              </a:ext>
            </a:extLst>
          </p:cNvPr>
          <p:cNvSpPr txBox="1"/>
          <p:nvPr/>
        </p:nvSpPr>
        <p:spPr>
          <a:xfrm>
            <a:off x="1042790" y="3095503"/>
            <a:ext cx="375421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SCELTA E REVOCA</a:t>
            </a:r>
          </a:p>
          <a:p>
            <a:pPr algn="just">
              <a:lnSpc>
                <a:spcPct val="100000"/>
              </a:lnSpc>
            </a:pPr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Si può effettuare con le seguenti modalità: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Sportello accesso libero: lunedì-venerdì: 8.30 – 12.30</a:t>
            </a:r>
          </a:p>
          <a:p>
            <a:pPr algn="just">
              <a:lnSpc>
                <a:spcPct val="100000"/>
              </a:lnSpc>
            </a:pPr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		               mercoledì 14.00 – 15.30</a:t>
            </a:r>
          </a:p>
          <a:p>
            <a:pPr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Sportello virtuale - SIOC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https://hplo.asst-lodi.it/SIOC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Fascicolo sanitario: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www.fascicolosanitario.regione.lombard</a:t>
            </a:r>
            <a:r>
              <a:rPr lang="it-IT" sz="1000" b="1" dirty="0">
                <a:latin typeface="Acumin Pro ExtraCondensed Med" panose="020B0508020202020204" pitchFamily="34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ia.it</a:t>
            </a:r>
            <a:endParaRPr lang="it-IT" sz="1000" b="1" dirty="0">
              <a:latin typeface="Acumin Pro ExtraCondensed Med" panose="020B0508020202020204" pitchFamily="34" charset="77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Farmacie del territorio aderenti</a:t>
            </a:r>
          </a:p>
          <a:p>
            <a:pPr algn="just"/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Prestazioni: Iscrizioni al SSN, scelta e revoca del Medico/Pediatra, esenzioni per patologia, reddito, status e invalidità.</a:t>
            </a:r>
          </a:p>
          <a:p>
            <a:pPr algn="just">
              <a:lnSpc>
                <a:spcPct val="100000"/>
              </a:lnSpc>
              <a:buClr>
                <a:srgbClr val="008900"/>
              </a:buClr>
            </a:pPr>
            <a:r>
              <a:rPr lang="it-IT" sz="1000" dirty="0">
                <a:solidFill>
                  <a:prstClr val="black"/>
                </a:solidFill>
                <a:latin typeface="Acumin Pro ExtraCondensed Med" panose="020B0508020202020204" pitchFamily="34" charset="77"/>
              </a:rPr>
              <a:t>Informazioni: https://www.asst-lodi.it/scelta-revoca</a:t>
            </a:r>
          </a:p>
          <a:p>
            <a:pPr algn="just">
              <a:lnSpc>
                <a:spcPct val="100000"/>
              </a:lnSpc>
            </a:pPr>
            <a:endParaRPr lang="it-IT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0BF718B2-1F26-4066-92CA-72DA5E2D96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893" y="3054438"/>
            <a:ext cx="720811" cy="72081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9755C5-7E63-4C04-ACCC-597CCE6323A8}"/>
              </a:ext>
            </a:extLst>
          </p:cNvPr>
          <p:cNvSpPr txBox="1"/>
          <p:nvPr/>
        </p:nvSpPr>
        <p:spPr>
          <a:xfrm>
            <a:off x="6229973" y="4920957"/>
            <a:ext cx="369583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LEGALE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Ambulatorio monocratico per rilascio: patenti, porto d’arma, contrassegno circolazione per soggetti con disabilità, ecc.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Si accede su appuntamento da fissare telefonando al numero verde:</a:t>
            </a:r>
          </a:p>
          <a:p>
            <a:pPr indent="-171450" algn="just">
              <a:buFontTx/>
              <a:buChar char="-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Rete fissa  800.638.638 </a:t>
            </a:r>
          </a:p>
          <a:p>
            <a:pPr indent="-171450" algn="just">
              <a:buFontTx/>
              <a:buChar char="-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Rete mobile  02/999599 (dal Lunedi al Sabato 8.00 – 20.00)</a:t>
            </a:r>
          </a:p>
          <a:p>
            <a:endParaRPr lang="it-IT" sz="1400" b="1" dirty="0">
              <a:solidFill>
                <a:srgbClr val="008900"/>
              </a:solidFill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B4BC0FA-4995-4247-B0CD-047579B3C3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0924" y="4905225"/>
            <a:ext cx="729049" cy="72904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1907E51-B58A-4B0B-AE6B-543F4039F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7320" y="3515700"/>
            <a:ext cx="720812" cy="7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A92FF16-C2A3-53CC-0382-74875D784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6"/>
          <a:stretch/>
        </p:blipFill>
        <p:spPr>
          <a:xfrm>
            <a:off x="-552680" y="0"/>
            <a:ext cx="10936410" cy="7159539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0D6875DF-7406-4565-EA9F-96D4DBD4E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0" y="2413288"/>
            <a:ext cx="546017" cy="546017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2FDE0D0-15E3-F679-86D7-B4A06DEFB5D1}"/>
              </a:ext>
            </a:extLst>
          </p:cNvPr>
          <p:cNvSpPr txBox="1"/>
          <p:nvPr/>
        </p:nvSpPr>
        <p:spPr>
          <a:xfrm>
            <a:off x="6174789" y="550346"/>
            <a:ext cx="367309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 PRESENTI  IN ALTRE CASE DI COMUNITÀ ASST LODI</a:t>
            </a:r>
          </a:p>
          <a:p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VACCINAZIONI </a:t>
            </a:r>
          </a:p>
          <a:p>
            <a:pPr algn="just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Sede staccata: Via Crema n.15  - Casalpusterlengo 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Accesso solo su appuntamento, dal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lunedi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al venerdì dalle ore 8.30 alle ore 12.00 telefonando allo 0377924617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vaccinazioni.casale@asst-lodi.it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Neuropsichiatria infantile (NPIA):</a:t>
            </a:r>
          </a:p>
          <a:p>
            <a:pPr algn="just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Sede distaccata,</a:t>
            </a: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Fleming 1, Ospedale Casalpusterlengo </a:t>
            </a:r>
          </a:p>
          <a:p>
            <a:pPr algn="just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E’ un servizio specialistico che svolge attività di prevenzione, diagnosi, cura e riabilitazione in ambito neurologico, psichiatrico e neuropsicologico nella fascia d’età da 0 a 18 anni, occupandosi dei disordini dello sviluppo del bambino nelle sue varie linee  di espressione (psicomotoria, linguistica, cognitiva, intellettiva e  relazionale). Accesso tramite triage: tel. 0377924732 o in presenza il giovedì dalle 10.30 alle 12.30</a:t>
            </a:r>
          </a:p>
          <a:p>
            <a:pPr algn="just"/>
            <a:endParaRPr lang="it-IT" sz="900" b="1" dirty="0">
              <a:solidFill>
                <a:srgbClr val="017B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Psico Sociale (CPS)</a:t>
            </a:r>
            <a:endParaRPr lang="it-IT" sz="1400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  <a:p>
            <a:pPr>
              <a:defRPr/>
            </a:pP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distaccata, Via Fleming 1, Ospedale Casalpusterlengo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 visite psichiatriche, percorsi territoriali, presa in carico del cittadino con disturbi mentali gravi, somministrazione di farmaci. 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occupa della formulazione della diagnosi, del piano di trattamento individuale, della gestione e del coordinamento dei programmi territoriali.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Riferimenti e appuntamenti per prime visite: dal lunedì al venerdì 8.30-16.00 Tel. 0377924770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Prenotazione: telefonica o accesso diretto presso Ospedale di Casalpusterlengo piano Terra, con impegnativa MMG</a:t>
            </a:r>
          </a:p>
          <a:p>
            <a:pPr algn="just">
              <a:defRPr/>
            </a:pPr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Dipendenze (SERD)</a:t>
            </a:r>
          </a:p>
          <a:p>
            <a:pPr algn="just">
              <a:defRPr/>
            </a:pP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distaccata, Via Adda 21, Casalpusterlengo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un Servizio pubblico, che si occupa di prevenzione, diagnosi, cura e trattamento per persone con dipendenza legate al consumo di sostanze stupefacenti, alcol e comportamenti d'abuso. Al </a:t>
            </a:r>
            <a:r>
              <a:rPr lang="it-IT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SerD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lavorano diversi specialisti, come medici, psicologi, assistenti sociali ed educatori.</a:t>
            </a:r>
          </a:p>
          <a:p>
            <a:pPr algn="just">
              <a:defRPr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libero dal lunedì al venerdì o tramite appuntamento telefonico  tel. 0371 373481, dalle ore 8.00 alle 16.30.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61E5416-6A65-3640-6884-C6650605010C}"/>
              </a:ext>
            </a:extLst>
          </p:cNvPr>
          <p:cNvSpPr txBox="1"/>
          <p:nvPr/>
        </p:nvSpPr>
        <p:spPr>
          <a:xfrm>
            <a:off x="958074" y="4699979"/>
            <a:ext cx="35497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SPECIALISTICA  AMBULATORIALE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Oculistica, Neurologia, Diabetologia/endocrinologia (anche Televisita a domicilio), Fisiatria, Cardiologia, Pneumologia, Geriatria, Medicina interna, Oncologia, Odontoiatria.</a:t>
            </a:r>
          </a:p>
          <a:p>
            <a:pPr algn="just"/>
            <a:endParaRPr lang="it-I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Valutazioni specialistiche su richiesta MMG orientate a favorire il confronto diretto tra Medico di Medicina Generale e Medico Specialista, per una presa in carico condivisa.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 con impegnativa del Medico Curante e prenotazione presso CUP</a:t>
            </a: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F2CCA43C-B545-56BA-378B-A03389E7D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04" y="4699979"/>
            <a:ext cx="548566" cy="548566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503B20C-99A7-4E41-A27E-03B27EBA79E9}"/>
              </a:ext>
            </a:extLst>
          </p:cNvPr>
          <p:cNvSpPr txBox="1"/>
          <p:nvPr/>
        </p:nvSpPr>
        <p:spPr>
          <a:xfrm>
            <a:off x="963147" y="1479108"/>
            <a:ext cx="345253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CONTINUIT</a:t>
            </a: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À </a:t>
            </a:r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ASSISTENZIALE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Si accede telefonando al numero unico di AREU </a:t>
            </a:r>
            <a:r>
              <a:rPr lang="it-IT" sz="900" b="1" dirty="0">
                <a:solidFill>
                  <a:srgbClr val="000000"/>
                </a:solidFill>
                <a:latin typeface="Arial" panose="020B0604020202020204" pitchFamily="34" charset="0"/>
              </a:rPr>
              <a:t>116117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Il Servizio è attivo negli orari in cui gli studi dei medici di medicina generale e dei pediatri di libera scelta sono chiusi: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nei giorni festivi e prefestivi 24 ore su 24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dal lunedì al venerdì dalle ore 20.00 alle ore 8.00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65BE9047-4269-4284-8C2C-79F5F2781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50" y="1501531"/>
            <a:ext cx="526832" cy="52683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2945C24-C490-40D1-A420-8DEA3750BEEC}"/>
              </a:ext>
            </a:extLst>
          </p:cNvPr>
          <p:cNvSpPr txBox="1"/>
          <p:nvPr/>
        </p:nvSpPr>
        <p:spPr>
          <a:xfrm>
            <a:off x="977280" y="3451181"/>
            <a:ext cx="36730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SERVIZIO ASSISTENZA DOMICILIARE 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l’attivazione del servizio ADI è necessaria la richiesta del Medico di Medicina Generale/Pediatra di Libera Scelta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informazioni tel. 0371.374449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Lunedì al Venerdì dalle 9,00 alle 15,45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it-IT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uovccss.lodi@asst-lodi.it</a:t>
            </a:r>
          </a:p>
          <a:p>
            <a:pPr lvl="0"/>
            <a:r>
              <a:rPr lang="it-IT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Modalità di accesso: attraverso il PUA</a:t>
            </a:r>
            <a:endParaRPr lang="it-IT" sz="1400" b="1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3D32AF-918E-4291-A186-F87F30C9C6C1}"/>
              </a:ext>
            </a:extLst>
          </p:cNvPr>
          <p:cNvSpPr txBox="1"/>
          <p:nvPr/>
        </p:nvSpPr>
        <p:spPr>
          <a:xfrm>
            <a:off x="981174" y="2479382"/>
            <a:ext cx="4306392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PSICOLOGIA CURE PRIMARIE</a:t>
            </a:r>
          </a:p>
          <a:p>
            <a:pPr algn="just"/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E’ un servizio gratuito di primo accesso per i bisogni psicologici dei cittadini e per i disturbi emotivi comuni. Non è necessaria l’impegnativa ma si accede inviando a Accoglienza Psicologica: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Mail  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  <a:hlinkClick r:id="rId7"/>
              </a:rPr>
              <a:t>prevenzione.psicologica@asst-lodi.it</a:t>
            </a: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  con i riferimenti dell’utente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000000"/>
                </a:solidFill>
                <a:latin typeface="Arial" panose="020B0604020202020204" pitchFamily="34" charset="0"/>
              </a:rPr>
              <a:t>telefono 0371 372735 - 0371 376863 dal lunedì al venerdì dalle 9 alle 12</a:t>
            </a:r>
            <a:endParaRPr lang="it-IT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03CE6C5-1609-49AF-9727-ED127A365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264" y="3316353"/>
            <a:ext cx="526832" cy="52683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AD2FF3C-9A9A-4810-9A9F-A3DC13B98E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3048" y="5216496"/>
            <a:ext cx="526832" cy="52683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FB23BEF-BDE6-4BEA-AB89-5CE8C6350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1737" y="2114857"/>
            <a:ext cx="729049" cy="72904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6EDDA95-DEDA-4FE8-9707-F26C9722C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8807" y="3503090"/>
            <a:ext cx="654908" cy="6549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5C6F1CE-0AD9-4A34-8B3D-7FD1CEB256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0441" y="1341511"/>
            <a:ext cx="489334" cy="4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1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AB7EA422133E4DB74AE32B70FBC431" ma:contentTypeVersion="12" ma:contentTypeDescription="Creare un nuovo documento." ma:contentTypeScope="" ma:versionID="924204f9cc45aa94940b33ca875a016b">
  <xsd:schema xmlns:xsd="http://www.w3.org/2001/XMLSchema" xmlns:xs="http://www.w3.org/2001/XMLSchema" xmlns:p="http://schemas.microsoft.com/office/2006/metadata/properties" xmlns:ns2="c200e346-fe11-49df-8370-bc55206b1565" xmlns:ns3="6e33bd42-d2c4-4c55-a498-76c358eaaf14" targetNamespace="http://schemas.microsoft.com/office/2006/metadata/properties" ma:root="true" ma:fieldsID="8fd9554c1eb7899cbf0961556bac84e1" ns2:_="" ns3:_="">
    <xsd:import namespace="c200e346-fe11-49df-8370-bc55206b1565"/>
    <xsd:import namespace="6e33bd42-d2c4-4c55-a498-76c358eaa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0e346-fe11-49df-8370-bc55206b15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dd09a13-1f6a-4fde-8829-30cc571b9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3bd42-d2c4-4c55-a498-76c358eaaf1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175661-65b2-473f-9a9e-1299952b140d}" ma:internalName="TaxCatchAll" ma:showField="CatchAllData" ma:web="6e33bd42-d2c4-4c55-a498-76c358eaa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00e346-fe11-49df-8370-bc55206b1565">
      <Terms xmlns="http://schemas.microsoft.com/office/infopath/2007/PartnerControls"/>
    </lcf76f155ced4ddcb4097134ff3c332f>
    <TaxCatchAll xmlns="6e33bd42-d2c4-4c55-a498-76c358eaaf14" xsi:nil="true"/>
  </documentManagement>
</p:properties>
</file>

<file path=customXml/itemProps1.xml><?xml version="1.0" encoding="utf-8"?>
<ds:datastoreItem xmlns:ds="http://schemas.openxmlformats.org/officeDocument/2006/customXml" ds:itemID="{F5859C17-82C7-4FA3-848E-E0E46D65CAFE}"/>
</file>

<file path=customXml/itemProps2.xml><?xml version="1.0" encoding="utf-8"?>
<ds:datastoreItem xmlns:ds="http://schemas.openxmlformats.org/officeDocument/2006/customXml" ds:itemID="{7C460F9C-7E18-46DD-A8EC-9A13C3C3D4CA}"/>
</file>

<file path=customXml/itemProps3.xml><?xml version="1.0" encoding="utf-8"?>
<ds:datastoreItem xmlns:ds="http://schemas.openxmlformats.org/officeDocument/2006/customXml" ds:itemID="{9C55A528-3FE9-4B44-A5E9-B0B8BB13739C}"/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4386</TotalTime>
  <Words>1119</Words>
  <Application>Microsoft Office PowerPoint</Application>
  <PresentationFormat>A4 (21x29,7 cm)</PresentationFormat>
  <Paragraphs>109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Acumin Pro ExtraCondensed</vt:lpstr>
      <vt:lpstr>Acumin Pro ExtraCondensed Med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f.puopolo@campus.unimib.it</dc:creator>
  <cp:lastModifiedBy>Silvana Cirincione</cp:lastModifiedBy>
  <cp:revision>319</cp:revision>
  <cp:lastPrinted>2025-01-27T09:50:20Z</cp:lastPrinted>
  <dcterms:created xsi:type="dcterms:W3CDTF">2023-01-31T10:56:25Z</dcterms:created>
  <dcterms:modified xsi:type="dcterms:W3CDTF">2025-03-31T16:31:49Z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0x0101000EAB7EA422133E4DB74AE32B70FBC431</vt:lpwstr>
  </property>
</Properties>
</file>